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embeddings/oleObject1.bin" ContentType="application/vnd.openxmlformats-officedocument.oleObject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rts/chart1.xml" ContentType="application/vnd.openxmlformats-officedocument.drawingml.chart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35" r:id="rId5"/>
    <p:sldId id="338" r:id="rId6"/>
    <p:sldId id="339" r:id="rId7"/>
    <p:sldId id="341" r:id="rId8"/>
    <p:sldId id="342" r:id="rId9"/>
    <p:sldId id="374" r:id="rId10"/>
    <p:sldId id="343" r:id="rId11"/>
    <p:sldId id="371" r:id="rId12"/>
    <p:sldId id="345" r:id="rId13"/>
    <p:sldId id="346" r:id="rId14"/>
    <p:sldId id="327" r:id="rId15"/>
    <p:sldId id="347" r:id="rId16"/>
    <p:sldId id="348" r:id="rId17"/>
    <p:sldId id="349" r:id="rId18"/>
    <p:sldId id="375" r:id="rId19"/>
    <p:sldId id="379" r:id="rId20"/>
    <p:sldId id="376" r:id="rId21"/>
    <p:sldId id="358" r:id="rId22"/>
    <p:sldId id="359" r:id="rId23"/>
    <p:sldId id="372" r:id="rId24"/>
    <p:sldId id="360" r:id="rId25"/>
    <p:sldId id="361" r:id="rId26"/>
    <p:sldId id="378" r:id="rId27"/>
    <p:sldId id="325" r:id="rId28"/>
    <p:sldId id="326" r:id="rId29"/>
    <p:sldId id="328" r:id="rId30"/>
    <p:sldId id="331" r:id="rId31"/>
    <p:sldId id="336" r:id="rId32"/>
  </p:sldIdLst>
  <p:sldSz cx="9144000" cy="6858000" type="screen4x3"/>
  <p:notesSz cx="7010400" cy="9236075"/>
  <p:custDataLst>
    <p:tags r:id="rId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umimoji="1" sz="9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umimoji="1" sz="9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umimoji="1" sz="9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umimoji="1" sz="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87">
          <p15:clr>
            <a:srgbClr val="A4A3A4"/>
          </p15:clr>
        </p15:guide>
        <p15:guide id="2" orient="horz" pos="2190">
          <p15:clr>
            <a:srgbClr val="A4A3A4"/>
          </p15:clr>
        </p15:guide>
        <p15:guide id="3" orient="horz" pos="542">
          <p15:clr>
            <a:srgbClr val="A4A3A4"/>
          </p15:clr>
        </p15:guide>
        <p15:guide id="4" orient="horz" pos="861">
          <p15:clr>
            <a:srgbClr val="A4A3A4"/>
          </p15:clr>
        </p15:guide>
        <p15:guide id="5" orient="horz" pos="2398">
          <p15:clr>
            <a:srgbClr val="A4A3A4"/>
          </p15:clr>
        </p15:guide>
        <p15:guide id="6" orient="horz" pos="1075">
          <p15:clr>
            <a:srgbClr val="A4A3A4"/>
          </p15:clr>
        </p15:guide>
        <p15:guide id="7" orient="horz" pos="3549">
          <p15:clr>
            <a:srgbClr val="A4A3A4"/>
          </p15:clr>
        </p15:guide>
        <p15:guide id="8" orient="horz" pos="3744">
          <p15:clr>
            <a:srgbClr val="A4A3A4"/>
          </p15:clr>
        </p15:guide>
        <p15:guide id="9" pos="163">
          <p15:clr>
            <a:srgbClr val="A4A3A4"/>
          </p15:clr>
        </p15:guide>
        <p15:guide id="10" pos="5590">
          <p15:clr>
            <a:srgbClr val="A4A3A4"/>
          </p15:clr>
        </p15:guide>
        <p15:guide id="11" pos="3493">
          <p15:clr>
            <a:srgbClr val="A4A3A4"/>
          </p15:clr>
        </p15:guide>
        <p15:guide id="12" pos="758">
          <p15:clr>
            <a:srgbClr val="A4A3A4"/>
          </p15:clr>
        </p15:guide>
        <p15:guide id="13" pos="5358">
          <p15:clr>
            <a:srgbClr val="A4A3A4"/>
          </p15:clr>
        </p15:guide>
        <p15:guide id="14" pos="2881">
          <p15:clr>
            <a:srgbClr val="A4A3A4"/>
          </p15:clr>
        </p15:guide>
        <p15:guide id="15" pos="5065">
          <p15:clr>
            <a:srgbClr val="A4A3A4"/>
          </p15:clr>
        </p15:guide>
        <p15:guide id="16" pos="432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sen, Michael" initials="MJ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29349F"/>
    <a:srgbClr val="4350C9"/>
    <a:srgbClr val="FFFFFF"/>
    <a:srgbClr val="4D4D4D"/>
    <a:srgbClr val="5F5F5F"/>
    <a:srgbClr val="0099CC"/>
    <a:srgbClr val="3333FF"/>
    <a:srgbClr val="58DE7B"/>
    <a:srgbClr val="A1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2" autoAdjust="0"/>
    <p:restoredTop sz="76691" autoAdjust="0"/>
  </p:normalViewPr>
  <p:slideViewPr>
    <p:cSldViewPr snapToGrid="0">
      <p:cViewPr varScale="1">
        <p:scale>
          <a:sx n="86" d="100"/>
          <a:sy n="86" d="100"/>
        </p:scale>
        <p:origin x="-1152" y="-104"/>
      </p:cViewPr>
      <p:guideLst>
        <p:guide orient="horz" pos="3987"/>
        <p:guide orient="horz" pos="2190"/>
        <p:guide orient="horz" pos="542"/>
        <p:guide orient="horz" pos="861"/>
        <p:guide orient="horz" pos="2398"/>
        <p:guide orient="horz" pos="1075"/>
        <p:guide orient="horz" pos="3549"/>
        <p:guide orient="horz" pos="3744"/>
        <p:guide pos="163"/>
        <p:guide pos="5590"/>
        <p:guide pos="3493"/>
        <p:guide pos="758"/>
        <p:guide pos="5358"/>
        <p:guide pos="2881"/>
        <p:guide pos="5065"/>
        <p:guide pos="4326"/>
      </p:guideLst>
    </p:cSldViewPr>
  </p:slideViewPr>
  <p:outlineViewPr>
    <p:cViewPr>
      <p:scale>
        <a:sx n="33" d="100"/>
        <a:sy n="33" d="100"/>
      </p:scale>
      <p:origin x="0" y="2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4"/>
    </p:cViewPr>
  </p:sorterViewPr>
  <p:gridSpacing cx="57607" cy="57607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brahaja\AppData\Local\Microsoft\Windows\Temporary%20Internet%20Files\Content.Outlook\979A7XTS\total%20conte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060088481266"/>
          <c:y val="0.0249764091825938"/>
          <c:w val="0.781939911518734"/>
          <c:h val="0.95004718163481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Sheet1!$B$13</c:f>
              <c:strCache>
                <c:ptCount val="1"/>
                <c:pt idx="0">
                  <c:v>Count</c:v>
                </c:pt>
              </c:strCache>
            </c:strRef>
          </c:tx>
          <c:spPr>
            <a:gradFill flip="none" rotWithShape="1">
              <a:gsLst>
                <a:gs pos="63000">
                  <a:schemeClr val="accent1">
                    <a:shade val="30000"/>
                    <a:satMod val="115000"/>
                    <a:lumMod val="67000"/>
                    <a:lumOff val="33000"/>
                  </a:schemeClr>
                </a:gs>
                <a:gs pos="0">
                  <a:schemeClr val="accent1">
                    <a:shade val="67500"/>
                    <a:satMod val="115000"/>
                  </a:schemeClr>
                </a:gs>
                <a:gs pos="11000">
                  <a:schemeClr val="accent1">
                    <a:shade val="100000"/>
                    <a:satMod val="115000"/>
                    <a:lumMod val="88000"/>
                    <a:lumOff val="12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mtClean="0"/>
                      <a:t>1,960 items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mtClean="0"/>
                      <a:t>1,320 items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mtClean="0"/>
                      <a:t>480 items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Sheet1!$A$14:$A$16</c:f>
              <c:strCache>
                <c:ptCount val="3"/>
                <c:pt idx="0">
                  <c:v>Projects</c:v>
                </c:pt>
                <c:pt idx="1">
                  <c:v>Safety</c:v>
                </c:pt>
                <c:pt idx="2">
                  <c:v>Sustainability</c:v>
                </c:pt>
              </c:strCache>
            </c:strRef>
          </c:cat>
          <c:val>
            <c:numRef>
              <c:f>Sheet1!$B$14:$B$16</c:f>
              <c:numCache>
                <c:formatCode>#,##0</c:formatCode>
                <c:ptCount val="3"/>
                <c:pt idx="0">
                  <c:v>1960.0</c:v>
                </c:pt>
                <c:pt idx="1">
                  <c:v>1320.0</c:v>
                </c:pt>
                <c:pt idx="2">
                  <c:v>480.0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083447240"/>
        <c:axId val="-2083444264"/>
      </c:barChart>
      <c:catAx>
        <c:axId val="-208344724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-2083444264"/>
        <c:crosses val="autoZero"/>
        <c:auto val="1"/>
        <c:lblAlgn val="ctr"/>
        <c:lblOffset val="100"/>
        <c:noMultiLvlLbl val="0"/>
      </c:catAx>
      <c:valAx>
        <c:axId val="-2083444264"/>
        <c:scaling>
          <c:orientation val="minMax"/>
        </c:scaling>
        <c:delete val="1"/>
        <c:axPos val="b"/>
        <c:numFmt formatCode="#,##0" sourceLinked="1"/>
        <c:majorTickMark val="none"/>
        <c:minorTickMark val="none"/>
        <c:tickLblPos val="nextTo"/>
        <c:crossAx val="-20834472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3" tIns="46577" rIns="93153" bIns="46577" numCol="1" anchor="t" anchorCtr="0" compatLnSpc="1">
            <a:prstTxWarp prst="textNoShape">
              <a:avLst/>
            </a:prstTxWarp>
          </a:bodyPr>
          <a:lstStyle>
            <a:lvl1pPr defTabSz="930653" eaLnBrk="0" hangingPunct="0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14" y="0"/>
            <a:ext cx="3036887" cy="46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3" tIns="46577" rIns="93153" bIns="46577" numCol="1" anchor="t" anchorCtr="0" compatLnSpc="1">
            <a:prstTxWarp prst="textNoShape">
              <a:avLst/>
            </a:prstTxWarp>
          </a:bodyPr>
          <a:lstStyle>
            <a:lvl1pPr algn="r" defTabSz="930653" eaLnBrk="0" hangingPunct="0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3957"/>
            <a:ext cx="3036888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3" tIns="46577" rIns="93153" bIns="46577" numCol="1" anchor="b" anchorCtr="0" compatLnSpc="1">
            <a:prstTxWarp prst="textNoShape">
              <a:avLst/>
            </a:prstTxWarp>
          </a:bodyPr>
          <a:lstStyle>
            <a:lvl1pPr defTabSz="930653" eaLnBrk="0" hangingPunct="0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14" y="8773957"/>
            <a:ext cx="3036887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3" tIns="46577" rIns="93153" bIns="46577" numCol="1" anchor="b" anchorCtr="0" compatLnSpc="1">
            <a:prstTxWarp prst="textNoShape">
              <a:avLst/>
            </a:prstTxWarp>
          </a:bodyPr>
          <a:lstStyle>
            <a:lvl1pPr algn="r" defTabSz="930653" eaLnBrk="0" hangingPunct="0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fld id="{74ECF91B-6D4D-4DA5-A4FF-E5833D3DD2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93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3" tIns="46577" rIns="93153" bIns="46577" numCol="1" anchor="t" anchorCtr="0" compatLnSpc="1">
            <a:prstTxWarp prst="textNoShape">
              <a:avLst/>
            </a:prstTxWarp>
          </a:bodyPr>
          <a:lstStyle>
            <a:lvl1pPr defTabSz="930653" eaLnBrk="0" hangingPunct="0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4" y="0"/>
            <a:ext cx="3036887" cy="462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3" tIns="46577" rIns="93153" bIns="46577" numCol="1" anchor="t" anchorCtr="0" compatLnSpc="1">
            <a:prstTxWarp prst="textNoShape">
              <a:avLst/>
            </a:prstTxWarp>
          </a:bodyPr>
          <a:lstStyle>
            <a:lvl1pPr algn="r" defTabSz="930653" eaLnBrk="0" hangingPunct="0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2150"/>
            <a:ext cx="46196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87767"/>
            <a:ext cx="5143500" cy="415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3" tIns="46577" rIns="93153" bIns="465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3957"/>
            <a:ext cx="3036888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3" tIns="46577" rIns="93153" bIns="46577" numCol="1" anchor="b" anchorCtr="0" compatLnSpc="1">
            <a:prstTxWarp prst="textNoShape">
              <a:avLst/>
            </a:prstTxWarp>
          </a:bodyPr>
          <a:lstStyle>
            <a:lvl1pPr defTabSz="930653" eaLnBrk="0" hangingPunct="0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4" y="8773957"/>
            <a:ext cx="3036887" cy="46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53" tIns="46577" rIns="93153" bIns="46577" numCol="1" anchor="b" anchorCtr="0" compatLnSpc="1">
            <a:prstTxWarp prst="textNoShape">
              <a:avLst/>
            </a:prstTxWarp>
          </a:bodyPr>
          <a:lstStyle>
            <a:lvl1pPr algn="r" defTabSz="930653" eaLnBrk="0" hangingPunct="0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fld id="{C3FACC9F-F3FF-4790-B7C9-0DC867AFC9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57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ACC9F-F3FF-4790-B7C9-0DC867AFC98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17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ACC9F-F3FF-4790-B7C9-0DC867AFC98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49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Some numbers just for reference (also, note: not all registered users in JacobsConnect have countries</a:t>
            </a:r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listed in their profiles)</a:t>
            </a:r>
            <a:endParaRPr kumimoji="1"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kumimoji="1"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kumimoji="1" lang="en-US" sz="1200" b="0" i="0" u="sng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Country</a:t>
            </a:r>
            <a:r>
              <a:rPr lang="en-US" u="sng" dirty="0" smtClean="0"/>
              <a:t> 	</a:t>
            </a:r>
            <a:r>
              <a:rPr kumimoji="1" lang="en-US" sz="1200" b="0" i="0" u="sng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Users</a:t>
            </a:r>
            <a:r>
              <a:rPr lang="en-US" u="sng" dirty="0" smtClean="0"/>
              <a:t> </a:t>
            </a:r>
          </a:p>
          <a:p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Mexico</a:t>
            </a:r>
            <a:r>
              <a:rPr lang="en-US" dirty="0" smtClean="0"/>
              <a:t> 	</a:t>
            </a:r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138</a:t>
            </a:r>
            <a:r>
              <a:rPr lang="en-US" dirty="0" smtClean="0"/>
              <a:t> </a:t>
            </a:r>
            <a:endParaRPr kumimoji="1"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Hong Kong</a:t>
            </a:r>
            <a:r>
              <a:rPr lang="en-US" dirty="0" smtClean="0"/>
              <a:t> 	</a:t>
            </a:r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186</a:t>
            </a:r>
            <a:r>
              <a:rPr lang="en-US" dirty="0" smtClean="0"/>
              <a:t> </a:t>
            </a:r>
            <a:endParaRPr kumimoji="1"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Australia</a:t>
            </a:r>
            <a:r>
              <a:rPr lang="en-US" dirty="0" smtClean="0"/>
              <a:t> 	</a:t>
            </a:r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197</a:t>
            </a:r>
            <a:r>
              <a:rPr lang="en-US" dirty="0" smtClean="0"/>
              <a:t> </a:t>
            </a:r>
          </a:p>
          <a:p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Saudi Arabia</a:t>
            </a:r>
            <a:r>
              <a:rPr lang="en-US" dirty="0" smtClean="0"/>
              <a:t> 	</a:t>
            </a:r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803</a:t>
            </a:r>
            <a:r>
              <a:rPr lang="en-US" dirty="0" smtClean="0"/>
              <a:t> </a:t>
            </a:r>
          </a:p>
          <a:p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Canada</a:t>
            </a:r>
            <a:r>
              <a:rPr lang="en-US" dirty="0" smtClean="0"/>
              <a:t> 	</a:t>
            </a:r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1576</a:t>
            </a:r>
            <a:r>
              <a:rPr lang="en-US" dirty="0" smtClean="0"/>
              <a:t> </a:t>
            </a:r>
          </a:p>
          <a:p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India</a:t>
            </a:r>
            <a:r>
              <a:rPr lang="en-US" dirty="0" smtClean="0"/>
              <a:t> 	</a:t>
            </a:r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3046</a:t>
            </a:r>
            <a:r>
              <a:rPr lang="en-US" dirty="0" smtClean="0"/>
              <a:t> </a:t>
            </a:r>
          </a:p>
          <a:p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UK</a:t>
            </a:r>
            <a:r>
              <a:rPr lang="en-US" dirty="0" smtClean="0"/>
              <a:t> 	</a:t>
            </a:r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3871</a:t>
            </a:r>
            <a:r>
              <a:rPr lang="en-US" dirty="0" smtClean="0"/>
              <a:t> </a:t>
            </a:r>
          </a:p>
          <a:p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US</a:t>
            </a:r>
            <a:r>
              <a:rPr lang="en-US" dirty="0" smtClean="0"/>
              <a:t> 	1</a:t>
            </a:r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0604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ACC9F-F3FF-4790-B7C9-0DC867AFC98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5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52450" y="5105400"/>
            <a:ext cx="6400800" cy="1752600"/>
          </a:xfrm>
        </p:spPr>
        <p:txBody>
          <a:bodyPr/>
          <a:lstStyle>
            <a:lvl1pPr marL="0" indent="0">
              <a:buFont typeface="Arial" charset="0"/>
              <a:buNone/>
              <a:defRPr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8175" y="3683000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Nov-11| New York and Boston Financial Community | </a:t>
            </a:r>
            <a:fld id="{C5CEC469-E949-48B5-A43D-6CA4452DC5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8563"/>
            <a:ext cx="4179888" cy="4905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9488" y="1198563"/>
            <a:ext cx="4181475" cy="4905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Nov-11| New York and Boston Financial Community | </a:t>
            </a:r>
            <a:fld id="{AFCCAA07-6424-49F4-B817-3273B1B44E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Nov-11| New York and Boston Financial Community | </a:t>
            </a:r>
            <a:fld id="{CD2E26CB-8634-40F3-900C-EE2E38945E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8563"/>
            <a:ext cx="8513763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7013" y="47625"/>
            <a:ext cx="8855075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8" name="Picture 2" descr="Z:\C&amp;B\21484\From Client\recheckingin___howsitgoing\Jacobs Logo 2009_Blue\Jacobs Logo 2009_Blue\Jacobs Logo_Blue_Small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02538" y="6561138"/>
            <a:ext cx="13890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5725" y="6569075"/>
            <a:ext cx="72390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0" hangingPunct="0">
              <a:defRPr/>
            </a:lvl1pPr>
          </a:lstStyle>
          <a:p>
            <a:pPr>
              <a:defRPr/>
            </a:pPr>
            <a:r>
              <a:rPr lang="en-US" dirty="0"/>
              <a:t>Nov-11| New York and Boston Financial Community | </a:t>
            </a:r>
            <a:fld id="{F768804C-8FF5-468F-977C-2B2F93ED67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2" r:id="rId3"/>
    <p:sldLayoutId id="2147483651" r:id="rId4"/>
  </p:sldLayoutIdLst>
  <p:transition xmlns:p14="http://schemas.microsoft.com/office/powerpoint/2010/main">
    <p:fade/>
  </p:transition>
  <p:hf sldNum="0" hd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000" b="1">
          <a:solidFill>
            <a:srgbClr val="00338D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000" b="1">
          <a:solidFill>
            <a:srgbClr val="00338D"/>
          </a:solidFill>
          <a:latin typeface="Arial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000" b="1">
          <a:solidFill>
            <a:srgbClr val="00338D"/>
          </a:solidFill>
          <a:latin typeface="Arial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000" b="1">
          <a:solidFill>
            <a:srgbClr val="00338D"/>
          </a:solidFill>
          <a:latin typeface="Arial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000" b="1">
          <a:solidFill>
            <a:srgbClr val="00338D"/>
          </a:solidFill>
          <a:latin typeface="Arial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8D"/>
        </a:buClr>
        <a:buFont typeface="Arial" charset="0"/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46075" algn="l" rtl="0" eaLnBrk="0" fontAlgn="base" hangingPunct="0">
        <a:spcBef>
          <a:spcPct val="20000"/>
        </a:spcBef>
        <a:spcAft>
          <a:spcPct val="0"/>
        </a:spcAft>
        <a:buClr>
          <a:srgbClr val="00338D"/>
        </a:buClr>
        <a:buFont typeface="Arial" charset="0"/>
        <a:buChar char="–"/>
        <a:defRPr>
          <a:solidFill>
            <a:schemeClr val="tx1"/>
          </a:solidFill>
          <a:latin typeface="+mn-lt"/>
        </a:defRPr>
      </a:lvl2pPr>
      <a:lvl3pPr marL="1138238" indent="-220663" algn="l" rtl="0" eaLnBrk="0" fontAlgn="base" hangingPunct="0">
        <a:spcBef>
          <a:spcPct val="20000"/>
        </a:spcBef>
        <a:spcAft>
          <a:spcPct val="0"/>
        </a:spcAft>
        <a:buClr>
          <a:srgbClr val="00338D"/>
        </a:buClr>
        <a:buSzPct val="75000"/>
        <a:buFont typeface="Arial" charset="0"/>
        <a:buChar char="•"/>
        <a:defRPr sz="1400" b="1">
          <a:solidFill>
            <a:schemeClr val="tx1"/>
          </a:solidFill>
          <a:latin typeface="+mn-lt"/>
        </a:defRPr>
      </a:lvl3pPr>
      <a:lvl4pPr marL="1484313" indent="-231775" algn="l" rtl="0" eaLnBrk="0" fontAlgn="base" hangingPunct="0">
        <a:spcBef>
          <a:spcPct val="20000"/>
        </a:spcBef>
        <a:spcAft>
          <a:spcPct val="0"/>
        </a:spcAft>
        <a:buClr>
          <a:srgbClr val="00338D"/>
        </a:buClr>
        <a:buFont typeface="Times New Roman" pitchFamily="18" charset="0"/>
        <a:buChar char="·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8D"/>
        </a:buClr>
        <a:buFont typeface="Arial" charset="0"/>
        <a:buChar char="·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8D"/>
        </a:buClr>
        <a:buFont typeface="Arial" charset="0"/>
        <a:buChar char="·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8D"/>
        </a:buClr>
        <a:buFont typeface="Arial" charset="0"/>
        <a:buChar char="·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8D"/>
        </a:buClr>
        <a:buFont typeface="Arial" charset="0"/>
        <a:buChar char="·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8D"/>
        </a:buClr>
        <a:buFont typeface="Arial" charset="0"/>
        <a:buChar char="·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microsoft.com/office/2007/relationships/hdphoto" Target="../media/hdphoto1.wdp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27.png"/><Relationship Id="rId5" Type="http://schemas.openxmlformats.org/officeDocument/2006/relationships/image" Target="../media/image28.jpg"/><Relationship Id="rId6" Type="http://schemas.openxmlformats.org/officeDocument/2006/relationships/image" Target="../media/image29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0.em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52450" y="5105400"/>
            <a:ext cx="6400800" cy="1402404"/>
          </a:xfrm>
        </p:spPr>
        <p:txBody>
          <a:bodyPr/>
          <a:lstStyle/>
          <a:p>
            <a:r>
              <a:rPr lang="en-US" dirty="0" smtClean="0"/>
              <a:t>Overview and demo of JacobsConnect</a:t>
            </a:r>
          </a:p>
          <a:p>
            <a:r>
              <a:rPr lang="en-US" dirty="0" smtClean="0"/>
              <a:t>June 9, 2015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Transforming a Company Culture to the Wiki Way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63046" y="6569075"/>
            <a:ext cx="7239000" cy="177800"/>
          </a:xfrm>
        </p:spPr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77223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Company-Wide Conversations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Portal 2.0 </a:t>
            </a:r>
            <a:r>
              <a:rPr lang="en-US" b="0" dirty="0" smtClean="0"/>
              <a:t>– With JacobsConnect we don’t just “push” content out to our employees.  Our employees shape the content and make it better.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Listening to Our Leaders </a:t>
            </a:r>
            <a:r>
              <a:rPr lang="en-US" b="0" dirty="0" smtClean="0"/>
              <a:t>– Senior Managers across Jacobs are leading by example and using JacobsConnect to reach out to their employees.  Our (now retired) CEO and biggest JacobsConnect champion, Craig Martin, participated in a live Q&amp;A on the site.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dirty="0" smtClean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8763" y="6621243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44" y="4481864"/>
            <a:ext cx="6213623" cy="222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38091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8763" y="6518275"/>
            <a:ext cx="7239000" cy="177800"/>
          </a:xfrm>
        </p:spPr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250825"/>
            <a:ext cx="7080250" cy="635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79636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Expertise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0438"/>
            <a:ext cx="8513763" cy="490537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Asking Questions &amp; Getting Answers </a:t>
            </a:r>
            <a:r>
              <a:rPr lang="en-US" b="0" dirty="0" smtClean="0"/>
              <a:t>– Our employees have asked almost 3000 questions on JacobsConnect, and received over 1000 correct or helpful answers.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Communities of Practice </a:t>
            </a:r>
            <a:r>
              <a:rPr lang="en-US" b="0" dirty="0" smtClean="0"/>
              <a:t>– JacobsConnect brings groups of experts from around the world together to share tips, experiences, and lessons learned.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Tips and Tricks </a:t>
            </a:r>
            <a:r>
              <a:rPr lang="en-US" b="0" dirty="0"/>
              <a:t>– </a:t>
            </a:r>
            <a:r>
              <a:rPr lang="en-US" b="0" dirty="0" smtClean="0"/>
              <a:t>Some of the most active groups in JacobsConnect are focused on tips and tricks for common tools like Excel.</a:t>
            </a:r>
            <a:endParaRPr lang="en-US" b="0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Marketing Unique Capabilities </a:t>
            </a:r>
            <a:r>
              <a:rPr lang="en-US" b="0" dirty="0"/>
              <a:t>– </a:t>
            </a:r>
            <a:r>
              <a:rPr lang="en-US" b="0" dirty="0" smtClean="0"/>
              <a:t>Jacobs employees with world-class expertise in unique fields, from Wind Tunnels to Aquatic Ecology, can share what they do with the rest of Jacobs.</a:t>
            </a:r>
            <a:endParaRPr lang="en-US" b="0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b="0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b="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8763" y="6578844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87186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Global Teamwork </a:t>
            </a:r>
            <a:r>
              <a:rPr lang="en-US" b="0" dirty="0"/>
              <a:t>– </a:t>
            </a:r>
            <a:r>
              <a:rPr lang="en-US" b="0" dirty="0" smtClean="0"/>
              <a:t>Jacobs teams around the world are using JacobsConnect to collaborate, make better decisions, and drive innovation on a daily basis.</a:t>
            </a:r>
            <a:endParaRPr lang="en-US" b="0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Organizational Transformation </a:t>
            </a:r>
            <a:r>
              <a:rPr lang="en-US" b="0" dirty="0" smtClean="0"/>
              <a:t>– During a major reorganization of IT, we used JacobsConnect extensively to disseminate and gather feedback from the 1200+ members of Jacobs IT.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Extending Our Reach </a:t>
            </a:r>
            <a:r>
              <a:rPr lang="en-US" b="0" dirty="0" smtClean="0"/>
              <a:t>– We’re using JacobsConnect to extend the reach of our corporate events.  Instead of reaching dozens or even hundreds of people, we’re reaching thousands.</a:t>
            </a:r>
            <a:endParaRPr lang="en-US" b="0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b="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8763" y="6566318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13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39685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8663"/>
            <a:ext cx="8513763" cy="490537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 smtClean="0"/>
              <a:t>Crowdsourcing </a:t>
            </a:r>
            <a:r>
              <a:rPr lang="en-US" b="0" dirty="0" smtClean="0"/>
              <a:t>– We often use JacobsConnect to engage the broader Jacobs to help create documents and presentations like this one.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endParaRPr lang="en-US" b="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1089" y="6578844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" y="2048935"/>
            <a:ext cx="6685007" cy="465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8441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Vision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8763" y="6518971"/>
            <a:ext cx="7239000" cy="177800"/>
          </a:xfrm>
        </p:spPr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478"/>
            <a:ext cx="9144000" cy="47350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55106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8763" y="6581601"/>
            <a:ext cx="7239000" cy="177800"/>
          </a:xfrm>
        </p:spPr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5638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 up material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58763" y="6569075"/>
            <a:ext cx="7239000" cy="177800"/>
          </a:xfrm>
        </p:spPr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1378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We Measure Up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63046" y="6553200"/>
            <a:ext cx="7239000" cy="177800"/>
          </a:xfrm>
        </p:spPr>
        <p:txBody>
          <a:bodyPr/>
          <a:lstStyle/>
          <a:p>
            <a:r>
              <a:rPr lang="en-US" smtClean="0"/>
              <a:t> </a:t>
            </a:r>
            <a:fld id="{C5CEC469-E949-48B5-A43D-6CA4452DC565}" type="slidenum">
              <a:rPr lang="en-US" smtClean="0"/>
              <a:pPr/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40960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Collaboration [UPDATE]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5884" y="6553792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6"/>
          <a:stretch/>
        </p:blipFill>
        <p:spPr>
          <a:xfrm>
            <a:off x="-2" y="1425024"/>
            <a:ext cx="9144001" cy="44375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0" y="3883228"/>
            <a:ext cx="407620" cy="25232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9550" y="3788925"/>
            <a:ext cx="151484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1-99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3529518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# of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549" y="4096904"/>
            <a:ext cx="151484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100-299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9548" y="4404883"/>
            <a:ext cx="151484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300-599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548" y="4712862"/>
            <a:ext cx="151484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600-899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9550" y="5020841"/>
            <a:ext cx="151484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900-1,999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9547" y="5328820"/>
            <a:ext cx="151484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2,000-4,999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9547" y="5636799"/>
            <a:ext cx="151484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5,000-7,999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9547" y="5944776"/>
            <a:ext cx="151484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8,000 +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0600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393"/>
            <a:ext cx="8513763" cy="4905375"/>
          </a:xfrm>
        </p:spPr>
        <p:txBody>
          <a:bodyPr/>
          <a:lstStyle/>
          <a:p>
            <a:r>
              <a:rPr lang="en-US" dirty="0" smtClean="0"/>
              <a:t>About Jacobs</a:t>
            </a:r>
          </a:p>
          <a:p>
            <a:r>
              <a:rPr lang="en-US" dirty="0" smtClean="0"/>
              <a:t>Jacobs’ Path to Social </a:t>
            </a:r>
          </a:p>
          <a:p>
            <a:r>
              <a:rPr lang="en-US" dirty="0" smtClean="0"/>
              <a:t>Where We Are Today</a:t>
            </a:r>
          </a:p>
          <a:p>
            <a:r>
              <a:rPr lang="en-US" dirty="0" smtClean="0"/>
              <a:t>How We Use JacobsConnect</a:t>
            </a:r>
          </a:p>
          <a:p>
            <a:r>
              <a:rPr lang="en-US" dirty="0" smtClean="0"/>
              <a:t>Future Vision</a:t>
            </a:r>
          </a:p>
          <a:p>
            <a:r>
              <a:rPr lang="en-US" dirty="0" smtClean="0"/>
              <a:t>Back Up Materials</a:t>
            </a:r>
          </a:p>
          <a:p>
            <a:pPr lvl="1"/>
            <a:r>
              <a:rPr lang="en-US" dirty="0"/>
              <a:t>How We Measure Up</a:t>
            </a:r>
          </a:p>
          <a:p>
            <a:pPr lvl="1"/>
            <a:r>
              <a:rPr lang="en-US" dirty="0" smtClean="0"/>
              <a:t>Screenshots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8563" y="6578844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32944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nicholse\Downloads\jacobsconnectmap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8" y="841827"/>
            <a:ext cx="8820180" cy="489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Collaboration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78857" y="6556549"/>
            <a:ext cx="7239000" cy="177800"/>
          </a:xfrm>
        </p:spPr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5979" y="5804363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# of Users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73" y="6151156"/>
            <a:ext cx="5973288" cy="19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81645" y="5723542"/>
            <a:ext cx="151484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72342" y="5735145"/>
            <a:ext cx="82772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5,000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17216" y="5718365"/>
            <a:ext cx="82772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10,000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58082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Share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8730" y="3042410"/>
            <a:ext cx="5355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/>
              <a:t>223,000+ pieces of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/>
              <a:t>Status updates, docs, and discussions lead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/>
              <a:t>Blogs are growing in use &amp; popularity</a:t>
            </a: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8763" y="6436712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94" y="455885"/>
            <a:ext cx="1500559" cy="1500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58DE7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86" y="2753796"/>
            <a:ext cx="1500559" cy="15005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38" y="1296144"/>
            <a:ext cx="1500559" cy="1500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52" y="4161655"/>
            <a:ext cx="1500559" cy="1500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93" y="4911934"/>
            <a:ext cx="1500559" cy="1500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99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63" y="1283787"/>
            <a:ext cx="1500559" cy="15005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4D4D4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63" y="4161654"/>
            <a:ext cx="1500559" cy="1500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4280" y="3151149"/>
            <a:ext cx="108937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10K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Blogs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00758" y="1732370"/>
            <a:ext cx="106430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49K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Status Updates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04963" y="875304"/>
            <a:ext cx="124509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128K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Documents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18221" y="1735100"/>
            <a:ext cx="115084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29K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Discussions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8046" y="4596688"/>
            <a:ext cx="108937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1.3K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Polls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86988" y="5300575"/>
            <a:ext cx="108937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1.3K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Ideas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8221" y="4602654"/>
            <a:ext cx="115084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1.9K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Videos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3922" y="5211941"/>
            <a:ext cx="2314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…And Growing!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49071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178130" y="760022"/>
          <a:ext cx="6673932" cy="5593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Share [UPDATE]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2404" y="6541266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9470" y="1425031"/>
            <a:ext cx="3170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Client Sustainability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Sustainability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Examples shared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5771" y="3190496"/>
            <a:ext cx="3170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Daily Safety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Discussions on company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BeyondZero</a:t>
            </a:r>
            <a:r>
              <a:rPr lang="en-US" sz="1400" dirty="0" smtClean="0"/>
              <a:t> collaborative groups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3932" y="4938151"/>
            <a:ext cx="3170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Project Team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Project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Project Reviews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" y="4629717"/>
            <a:ext cx="703590" cy="640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2" y="969271"/>
            <a:ext cx="681391" cy="709446"/>
          </a:xfrm>
          <a:prstGeom prst="rect">
            <a:avLst/>
          </a:prstGeom>
        </p:spPr>
      </p:pic>
      <p:pic>
        <p:nvPicPr>
          <p:cNvPr id="13" name="char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14" y="2707869"/>
            <a:ext cx="851088" cy="6716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8453796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50520" y="6553200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06962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86141" y="6569075"/>
            <a:ext cx="7239000" cy="177800"/>
          </a:xfrm>
        </p:spPr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" y="948548"/>
            <a:ext cx="9106299" cy="545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34983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8563" y="6569075"/>
            <a:ext cx="7239000" cy="177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</a:t>
            </a:r>
            <a:fld id="{C5CEC469-E949-48B5-A43D-6CA4452DC56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61244"/>
            <a:ext cx="9144000" cy="547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27803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1089" y="6569075"/>
            <a:ext cx="7239000" cy="177800"/>
          </a:xfrm>
        </p:spPr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7755"/>
            <a:ext cx="9059736" cy="542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9053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Gamification: Driving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0"/>
          <a:stretch/>
        </p:blipFill>
        <p:spPr bwMode="auto">
          <a:xfrm>
            <a:off x="517525" y="1155699"/>
            <a:ext cx="8108950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01877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is Caring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8563" y="6569075"/>
            <a:ext cx="7239000" cy="177800"/>
          </a:xfrm>
        </p:spPr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085893"/>
            <a:ext cx="8162925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24178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About Jacobs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idx="1"/>
          </p:nvPr>
        </p:nvSpPr>
        <p:spPr>
          <a:xfrm>
            <a:off x="457202" y="848928"/>
            <a:ext cx="5764694" cy="4572000"/>
          </a:xfrm>
        </p:spPr>
        <p:txBody>
          <a:bodyPr/>
          <a:lstStyle/>
          <a:p>
            <a:r>
              <a:rPr lang="en-US" sz="2800" dirty="0" smtClean="0"/>
              <a:t>One of the world’s largest and most diverse providers of professional technical services (architecture, engineering, construction, operations)</a:t>
            </a:r>
          </a:p>
          <a:p>
            <a:pPr lvl="2"/>
            <a:r>
              <a:rPr lang="en-US" sz="1600" dirty="0" smtClean="0"/>
              <a:t>Annual revenues of $12+ billion</a:t>
            </a:r>
          </a:p>
          <a:p>
            <a:pPr lvl="2"/>
            <a:r>
              <a:rPr lang="en-US" sz="1600" dirty="0" smtClean="0"/>
              <a:t>65,000+ employees</a:t>
            </a:r>
          </a:p>
          <a:p>
            <a:pPr lvl="2"/>
            <a:r>
              <a:rPr lang="en-US" sz="1600" dirty="0" smtClean="0"/>
              <a:t>400+ operating locations worldwide</a:t>
            </a:r>
          </a:p>
          <a:p>
            <a:r>
              <a:rPr lang="en-US" sz="2800" dirty="0" smtClean="0"/>
              <a:t>Company culture revolves around three core values:</a:t>
            </a:r>
          </a:p>
          <a:p>
            <a:pPr lvl="2"/>
            <a:r>
              <a:rPr lang="en-US" sz="1600" dirty="0" smtClean="0"/>
              <a:t>We are a relationship based company</a:t>
            </a:r>
          </a:p>
          <a:p>
            <a:pPr lvl="2"/>
            <a:r>
              <a:rPr lang="en-US" sz="1600" dirty="0" smtClean="0"/>
              <a:t>People are our greatest asset</a:t>
            </a:r>
          </a:p>
          <a:p>
            <a:pPr lvl="2"/>
            <a:r>
              <a:rPr lang="en-US" sz="1600" dirty="0" smtClean="0"/>
              <a:t>Growth is an imperative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98780" y="6587231"/>
            <a:ext cx="688019" cy="231902"/>
          </a:xfrm>
          <a:prstGeom prst="rect">
            <a:avLst/>
          </a:prstGeom>
        </p:spPr>
        <p:txBody>
          <a:bodyPr/>
          <a:lstStyle/>
          <a:p>
            <a:fld id="{C51C1365-253E-455C-B6F3-00E5C3D61CF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14" y="996897"/>
            <a:ext cx="1668825" cy="156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53" y="2017660"/>
            <a:ext cx="1668824" cy="156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 descr="banner_CoreValues (2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316" y="4614863"/>
            <a:ext cx="3156447" cy="114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14" y="2017660"/>
            <a:ext cx="1668825" cy="156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53" y="996897"/>
            <a:ext cx="1668824" cy="156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52414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Got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We began with one objective:</a:t>
            </a:r>
          </a:p>
          <a:p>
            <a:pPr marL="347472" lvl="1" indent="-3175">
              <a:spcBef>
                <a:spcPts val="1800"/>
              </a:spcBef>
              <a:buNone/>
            </a:pPr>
            <a:r>
              <a:rPr lang="en-US" sz="2800" b="1" i="1" dirty="0" smtClean="0"/>
              <a:t>Create stronger relationships across Jacobs</a:t>
            </a:r>
            <a:r>
              <a:rPr lang="en-US" sz="2000" b="1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1089" y="6578844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434" name="Picture 2" descr="C:\Users\flowerbc\Documents\Core-Value-Triang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82" y="2589178"/>
            <a:ext cx="4161636" cy="360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95980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Relationship Network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61089" y="6578844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0668" y="1183338"/>
          <a:ext cx="9039982" cy="3911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Visio" r:id="rId4" imgW="5310003" imgH="2269517" progId="Visio.Drawing.11">
                  <p:embed/>
                </p:oleObj>
              </mc:Choice>
              <mc:Fallback>
                <p:oleObj name="Visio" r:id="rId4" imgW="5310003" imgH="226951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68" y="1183338"/>
                        <a:ext cx="9039982" cy="3911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8175049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Functionality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86141" y="6606653"/>
            <a:ext cx="7239000" cy="177800"/>
          </a:xfrm>
        </p:spPr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6" y="951389"/>
            <a:ext cx="8256247" cy="5369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64222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Are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Since JacobsConnect launched, over 42K users have visited the site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Over 28K employees are active users of the site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Ubiquitous access – office, mobile, home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JacobsConnect replaced our corporate portal in 2014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JacobsConnect is helping to create stronger relationships across the company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8763" y="6578844"/>
            <a:ext cx="7239000" cy="177800"/>
          </a:xfrm>
        </p:spPr>
        <p:txBody>
          <a:bodyPr/>
          <a:lstStyle/>
          <a:p>
            <a:r>
              <a:rPr lang="en-US" smtClean="0"/>
              <a:t> </a:t>
            </a:r>
            <a:fld id="{C5CEC469-E949-48B5-A43D-6CA4452DC565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8204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side…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share more with people they know</a:t>
            </a:r>
          </a:p>
          <a:p>
            <a:pPr lvl="1"/>
            <a:r>
              <a:rPr lang="en-US" dirty="0" smtClean="0"/>
              <a:t>We get to know each other through shared experiences and things we have in common</a:t>
            </a:r>
          </a:p>
          <a:p>
            <a:pPr lvl="1"/>
            <a:r>
              <a:rPr lang="en-US" dirty="0" smtClean="0"/>
              <a:t>They are more likely to intervene if they see unsafe actions</a:t>
            </a:r>
          </a:p>
          <a:p>
            <a:r>
              <a:rPr lang="en-US" dirty="0" smtClean="0"/>
              <a:t>The wiki way speaks to the diversity of thought that improves the end product and the meshed, not hierarchical, nature of our relationships</a:t>
            </a:r>
          </a:p>
          <a:p>
            <a:pPr lvl="1"/>
            <a:r>
              <a:rPr lang="en-US" dirty="0" smtClean="0"/>
              <a:t>Leadership is approachable, many have blogs</a:t>
            </a:r>
          </a:p>
          <a:p>
            <a:r>
              <a:rPr lang="en-US" dirty="0" smtClean="0"/>
              <a:t>‘Wiki’ speaks to the speed at which we can get input in a large global organization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8763" y="6556549"/>
            <a:ext cx="7239000" cy="177800"/>
          </a:xfrm>
        </p:spPr>
        <p:txBody>
          <a:bodyPr/>
          <a:lstStyle/>
          <a:p>
            <a:pPr>
              <a:defRPr/>
            </a:pPr>
            <a:fld id="{C5CEC469-E949-48B5-A43D-6CA4452DC56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1861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 &amp; 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BeyondZero </a:t>
            </a:r>
            <a:r>
              <a:rPr lang="en-US" b="0" dirty="0" smtClean="0"/>
              <a:t>– Jacobs safety program focused on creating a Culture of Caring.  Employees are sharing safety tips and observations from around the world.</a:t>
            </a:r>
            <a:r>
              <a:rPr lang="en-US" dirty="0"/>
              <a:t> </a:t>
            </a: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Jacobs </a:t>
            </a:r>
            <a:r>
              <a:rPr lang="en-US" dirty="0"/>
              <a:t>Future Network </a:t>
            </a:r>
            <a:r>
              <a:rPr lang="en-US" b="0" dirty="0"/>
              <a:t>– New Graduates all around the world are using JacobsConnect to share their experiences, as well as opportunities to expand their careers at Jacobs.  </a:t>
            </a:r>
            <a:endParaRPr lang="en-US" b="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Expanding Personal Networks </a:t>
            </a:r>
            <a:r>
              <a:rPr lang="en-US" b="0" dirty="0" smtClean="0"/>
              <a:t>– JacobsConnect is helping our employees to make connections more easily and widely than ever before.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b="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58763" y="6578844"/>
            <a:ext cx="7239000" cy="177800"/>
          </a:xfrm>
        </p:spPr>
        <p:txBody>
          <a:bodyPr/>
          <a:lstStyle/>
          <a:p>
            <a:r>
              <a:rPr lang="en-US" dirty="0" smtClean="0"/>
              <a:t> </a:t>
            </a:r>
            <a:fld id="{C5CEC469-E949-48B5-A43D-6CA4452DC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53" y="4865496"/>
            <a:ext cx="6858644" cy="153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22407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a9356ee-08e0-4767-8076-6f60fdab39c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bb27dabb-2a66-44dc-b904-cafa3d0e9e2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d534138f-f3ff-4642-a7e5-dcb57da0d20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98fc8b0-230c-43ad-a971-6524b75a4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ce489cc-2258-4770-8604-5d7a7cbd292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6c3e7b52-081c-468d-babc-a31732fcbed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99c4638-2697-4860-b81f-d051aad1a07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bed70566-fa30-49ee-8c50-8fa6991a4d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9ec3aa2f-19a1-451c-b2c6-f7c7827a25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c81a1db-eab5-4c2b-b002-a3785635ff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99587ca-8ec2-4433-b9f6-66f73178ef9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fa877b5a-0c71-4699-8e60-5c1b06716d8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0db5dfd5-0ee1-440c-bb3b-b176b70689b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323857a-e0c8-4c17-a9ef-dee027cce73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1996d70-5d17-4afa-a027-4feae80c20a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1660e8e8-4fc4-46e1-a2ac-548748b624d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8b235b3e-e2d8-4294-ba0a-bfccffe0fa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9897589f-9b28-4c76-881a-4e298dbe111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cbb45a8-fae2-45c5-9069-b6a69a2b0a6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50c6117-611c-45d7-b5bd-35bcb001a97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88e148e-ccda-4a53-80ff-7e4cc863ae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da19b91f-42ab-429e-825b-e1446e606f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5a42efb-ec8b-4d4b-be80-f1774a9c044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f40dd793-dc20-4cb4-9472-9b6339b00bd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38554f3-6872-4f01-9852-91fec2fbec1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c5240cd5-00fd-47a7-b3af-26f099975e5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7b708bb-ef62-4bf5-b716-9235503ea97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731a53f-4635-442f-ad8f-829c9dfb2fa6"/>
</p:tagLst>
</file>

<file path=ppt/theme/theme1.xml><?xml version="1.0" encoding="utf-8"?>
<a:theme xmlns:a="http://schemas.openxmlformats.org/drawingml/2006/main" name="Interio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38D"/>
      </a:accent1>
      <a:accent2>
        <a:srgbClr val="6D6F70"/>
      </a:accent2>
      <a:accent3>
        <a:srgbClr val="FFDE00"/>
      </a:accent3>
      <a:accent4>
        <a:srgbClr val="961334"/>
      </a:accent4>
      <a:accent5>
        <a:srgbClr val="97BC33"/>
      </a:accent5>
      <a:accent6>
        <a:srgbClr val="A1A1A1"/>
      </a:accent6>
      <a:hlink>
        <a:srgbClr val="FFDE00"/>
      </a:hlink>
      <a:folHlink>
        <a:srgbClr val="FF9933"/>
      </a:folHlink>
    </a:clrScheme>
    <a:fontScheme name="Interior Sl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Interior Slide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ior Slid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0066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A1A1A1"/>
        </a:accent6>
        <a:hlink>
          <a:srgbClr val="99CC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erior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0066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A1A1A1"/>
        </a:accent6>
        <a:hlink>
          <a:srgbClr val="009900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B87C728EA774783AC79230AB23D52" ma:contentTypeVersion="0" ma:contentTypeDescription="Create a new document." ma:contentTypeScope="" ma:versionID="d3e93a1c6807250a403ff0c76ce18bc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EF0DEC-7A47-4963-B451-6B39F06910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FA311C-610B-4B49-9227-3F7F667CD299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584C07B-E2F4-4A32-A760-91E80D712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43405</TotalTime>
  <Words>839</Words>
  <Application>Microsoft Macintosh PowerPoint</Application>
  <PresentationFormat>On-screen Show (4:3)</PresentationFormat>
  <Paragraphs>152</Paragraphs>
  <Slides>28</Slides>
  <Notes>3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Interior Slide</vt:lpstr>
      <vt:lpstr>Visio</vt:lpstr>
      <vt:lpstr>Transforming a Company Culture to the Wiki Way</vt:lpstr>
      <vt:lpstr>Agenda</vt:lpstr>
      <vt:lpstr>About Jacobs</vt:lpstr>
      <vt:lpstr>How We Got Here</vt:lpstr>
      <vt:lpstr>Building a Relationship Network</vt:lpstr>
      <vt:lpstr>Current Functionality</vt:lpstr>
      <vt:lpstr>Where We Are Today</vt:lpstr>
      <vt:lpstr>The human side… </vt:lpstr>
      <vt:lpstr>Relationships &amp; Culture</vt:lpstr>
      <vt:lpstr>Company-Wide Conversations</vt:lpstr>
      <vt:lpstr>PowerPoint Presentation</vt:lpstr>
      <vt:lpstr>Sharing Expertise</vt:lpstr>
      <vt:lpstr>Powering Collaboration</vt:lpstr>
      <vt:lpstr>Powering Collaboration</vt:lpstr>
      <vt:lpstr>Future Vision</vt:lpstr>
      <vt:lpstr>PowerPoint Presentation</vt:lpstr>
      <vt:lpstr>Back up material</vt:lpstr>
      <vt:lpstr>PowerPoint Presentation</vt:lpstr>
      <vt:lpstr>Global Collaboration [UPDATE]</vt:lpstr>
      <vt:lpstr>Global Collaboration</vt:lpstr>
      <vt:lpstr>How We Share</vt:lpstr>
      <vt:lpstr>What We Share [UPDATE]</vt:lpstr>
      <vt:lpstr>PowerPoint Presentation</vt:lpstr>
      <vt:lpstr>PowerPoint Presentation</vt:lpstr>
      <vt:lpstr>PowerPoint Presentation</vt:lpstr>
      <vt:lpstr>PowerPoint Presentation</vt:lpstr>
      <vt:lpstr>Gamification: Driving Success</vt:lpstr>
      <vt:lpstr>Sharing is Caring</vt:lpstr>
    </vt:vector>
  </TitlesOfParts>
  <Manager/>
  <Company>Jacobs Engineering Group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subject/>
  <dc:creator>Jacobs</dc:creator>
  <cp:keywords/>
  <dc:description>Copyright 2010, Jacobs Engineering Group Inc. All rights reserved. #19436</dc:description>
  <cp:lastModifiedBy>Daren Welsh</cp:lastModifiedBy>
  <cp:revision>769</cp:revision>
  <cp:lastPrinted>2013-10-21T20:33:31Z</cp:lastPrinted>
  <dcterms:created xsi:type="dcterms:W3CDTF">2001-06-18T23:20:26Z</dcterms:created>
  <dcterms:modified xsi:type="dcterms:W3CDTF">2015-06-08T20:40:43Z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version">
    <vt:lpwstr>1.1</vt:lpwstr>
  </property>
  <property fmtid="{D5CDD505-2E9C-101B-9397-08002B2CF9AE}" pid="3" name="Job Number">
    <vt:lpwstr>19436</vt:lpwstr>
  </property>
  <property fmtid="{D5CDD505-2E9C-101B-9397-08002B2CF9AE}" pid="4" name="ContentTypeId">
    <vt:lpwstr>0x010100DD7B87C728EA774783AC79230AB23D52</vt:lpwstr>
  </property>
  <property fmtid="{D5CDD505-2E9C-101B-9397-08002B2CF9AE}" pid="5" name="JiveHidden">
    <vt:lpwstr>true</vt:lpwstr>
  </property>
  <property fmtid="{D5CDD505-2E9C-101B-9397-08002B2CF9AE}" pid="6" name="Jive_LatestUserAccountName">
    <vt:lpwstr>larry.strader@jacobs.com</vt:lpwstr>
  </property>
  <property fmtid="{D5CDD505-2E9C-101B-9397-08002B2CF9AE}" pid="7" name="Offisync_UniqueId">
    <vt:lpwstr>154574</vt:lpwstr>
  </property>
  <property fmtid="{D5CDD505-2E9C-101B-9397-08002B2CF9AE}" pid="8" name="Offisync_ServerID">
    <vt:lpwstr>9cccfa22-076e-4cdd-971e-89631ff06cda</vt:lpwstr>
  </property>
  <property fmtid="{D5CDD505-2E9C-101B-9397-08002B2CF9AE}" pid="9" name="Jive_VersionGuid">
    <vt:lpwstr>f85f4445de684c5d971fcaf4c58405cd</vt:lpwstr>
  </property>
  <property fmtid="{D5CDD505-2E9C-101B-9397-08002B2CF9AE}" pid="10" name="Offisync_UpdateToken">
    <vt:lpwstr>3</vt:lpwstr>
  </property>
  <property fmtid="{D5CDD505-2E9C-101B-9397-08002B2CF9AE}" pid="11" name="Offisync_ProviderInitializationData">
    <vt:lpwstr>https://jacobsconnect.jacobs.com</vt:lpwstr>
  </property>
  <property fmtid="{D5CDD505-2E9C-101B-9397-08002B2CF9AE}" pid="12" name="Jive_PrevVersionNumber">
    <vt:lpwstr/>
  </property>
  <property fmtid="{D5CDD505-2E9C-101B-9397-08002B2CF9AE}" pid="13" name="Jive_VersionGuid_v2.5">
    <vt:lpwstr/>
  </property>
  <property fmtid="{D5CDD505-2E9C-101B-9397-08002B2CF9AE}" pid="14" name="Jive_LatestFileFullName">
    <vt:lpwstr/>
  </property>
  <property fmtid="{D5CDD505-2E9C-101B-9397-08002B2CF9AE}" pid="15" name="Jive_ModifiedButNotPublished">
    <vt:lpwstr/>
  </property>
</Properties>
</file>